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74" r:id="rId4"/>
    <p:sldId id="275" r:id="rId5"/>
    <p:sldId id="276" r:id="rId6"/>
    <p:sldId id="277" r:id="rId7"/>
    <p:sldId id="278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33DA04-6E21-4F5C-ACDA-9412DA4645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47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9809E5-E004-465B-A30B-FA7C3B9342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35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40E7D8-1C24-4379-B0F9-4866CFBFCC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6704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A330-1B9C-479E-A7C6-0498FF422A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71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6659-E662-4D5C-9DF2-D5C8428ABC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1210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14-09EE-4F2B-8E95-D9762AE3E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8267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8B66-B026-459D-9FB2-A749EE4B271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2785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ECCC-7EBA-4491-80B5-9CF40DF6C9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50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BBF71-8402-419E-8033-2D16F623B2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827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21C0-1957-45D9-A552-A0AAAA2147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2291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FAAF4-E5AE-4AD5-A127-9A4D801902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445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7F55-EDE2-4C13-B5A6-7AA1EB7FFF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707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1908-EBF5-449B-AD18-E86CD79D4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388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9BF147D-DDA6-4F1C-B7CC-0C25589E2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69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780928"/>
            <a:ext cx="8784976" cy="18722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СТУДЕНЧЕСКОЕ КОНСТРУКТОРСКОЕ БЮРО </a:t>
            </a:r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НАУЧНО-ИССЛЕДОВАТЕЛЬСКОЙ ЛАБОРАТОРИИ</a:t>
            </a:r>
            <a:b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b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«ВЗРЫВОЗАЩИЩЕННОЕ </a:t>
            </a:r>
            <a:br>
              <a:rPr lang="ru-RU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2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ЭЛЕКТРООБОРУДОВАНИЕ»</a:t>
            </a:r>
            <a:endParaRPr lang="ru-RU" sz="26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709" y="908720"/>
            <a:ext cx="7854696" cy="79949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Белорусско-Российский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университет</a:t>
            </a:r>
            <a:endParaRPr lang="ru-RU" sz="24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Century Gothic" panose="020B0502020202020204" pitchFamily="34" charset="0"/>
              </a:rPr>
              <a:t>На </a:t>
            </a:r>
            <a:r>
              <a:rPr lang="ru-RU" dirty="0">
                <a:latin typeface="Century Gothic" panose="020B0502020202020204" pitchFamily="34" charset="0"/>
              </a:rPr>
              <a:t>базе научно-исследовательской лаборатории «Взрывозащищенное электрооборудование» по приказу ректора университета № 408 от 27.10.1999 г. было создано студенческое конструкторское бюро (СКБ НИЛ «ВЗЭО»).</a:t>
            </a:r>
          </a:p>
          <a:p>
            <a:pPr indent="457200" algn="just"/>
            <a:r>
              <a:rPr lang="ru-RU" dirty="0">
                <a:latin typeface="Century Gothic" panose="020B0502020202020204" pitchFamily="34" charset="0"/>
              </a:rPr>
              <a:t>Студенческая научно-исследовательская работа в СКБ НИЛ «ВЗЭО» выполняется по следующим направлениям:</a:t>
            </a:r>
          </a:p>
          <a:p>
            <a:pPr marL="728663" lvl="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Century Gothic" panose="020B0502020202020204" pitchFamily="34" charset="0"/>
              </a:rPr>
              <a:t>проведение исследований технических параметров взрывозащищенного электрооборудования (</a:t>
            </a:r>
            <a:r>
              <a:rPr lang="ru-RU" dirty="0" err="1" smtClean="0">
                <a:latin typeface="Century Gothic" panose="020B0502020202020204" pitchFamily="34" charset="0"/>
              </a:rPr>
              <a:t>электродви-гателей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во взрывозащищенном исполнении, контрольно-измерительных приборов во взрывозащищенном исполнении) на возможность их эксплуатации, ремонта и восстановления;</a:t>
            </a:r>
          </a:p>
          <a:p>
            <a:pPr marL="728663" lvl="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Century Gothic" panose="020B0502020202020204" pitchFamily="34" charset="0"/>
              </a:rPr>
              <a:t>разработка и исследование энергосберегающих </a:t>
            </a:r>
            <a:r>
              <a:rPr lang="ru-RU" dirty="0" smtClean="0">
                <a:latin typeface="Century Gothic" panose="020B0502020202020204" pitchFamily="34" charset="0"/>
              </a:rPr>
              <a:t>электро-механических </a:t>
            </a:r>
            <a:r>
              <a:rPr lang="ru-RU" dirty="0">
                <a:latin typeface="Century Gothic" panose="020B0502020202020204" pitchFamily="34" charset="0"/>
              </a:rPr>
              <a:t>систем с применением частотно-регулируемых электроприводов и приводных механизмов, установленных во взрывоопасных зонах;</a:t>
            </a:r>
          </a:p>
          <a:p>
            <a:pPr marL="728663" lvl="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Century Gothic" panose="020B0502020202020204" pitchFamily="34" charset="0"/>
              </a:rPr>
              <a:t>разработка комплекса программного обеспечения для идентификации взрывозащищенного оборудования.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6975" y="620688"/>
            <a:ext cx="4338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ОБЩАЯ ИНФОРМАЦИЯ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649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Century Gothic" panose="020B0502020202020204" pitchFamily="34" charset="0"/>
              </a:rPr>
              <a:t>Ежегодно</a:t>
            </a:r>
            <a:r>
              <a:rPr lang="ru-RU" dirty="0">
                <a:latin typeface="Century Gothic" panose="020B0502020202020204" pitchFamily="34" charset="0"/>
              </a:rPr>
              <a:t>, из общего количества студентов (10 человек), работающих в СКБ НИЛ «ВЗЭО», 2-3 человека участвуют в работах по хозяйственным договорам с ведущими предприятиями Республики Беларусь.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9484" y="620688"/>
            <a:ext cx="5505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РАЗРАБОТКИ И ДОСТИЖЕНИЯ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9218" name="Рисунок 16" descr="C:\Users\Larisa\AppData\Local\Temp\20210505_1423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" r="36054"/>
          <a:stretch/>
        </p:blipFill>
        <p:spPr bwMode="auto">
          <a:xfrm rot="5400000">
            <a:off x="2698603" y="2055072"/>
            <a:ext cx="3746795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26008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Century Gothic" panose="020B0502020202020204" pitchFamily="34" charset="0"/>
              </a:rPr>
              <a:t>По результатам проведения исследований технических параметров взрывозащищенного электрооборудования разработаны методики (руководства) по эксплуатации, ремонту и ремонтная документации на электродвигатели во взрывозащищенном исполнении для ОАО «</a:t>
            </a:r>
            <a:r>
              <a:rPr lang="ru-RU" dirty="0" err="1">
                <a:latin typeface="Century Gothic" panose="020B0502020202020204" pitchFamily="34" charset="0"/>
              </a:rPr>
              <a:t>Мозырский</a:t>
            </a:r>
            <a:r>
              <a:rPr lang="ru-RU" dirty="0">
                <a:latin typeface="Century Gothic" panose="020B0502020202020204" pitchFamily="34" charset="0"/>
              </a:rPr>
              <a:t> НПЗ» (г. Мозырь), ОАО «</a:t>
            </a:r>
            <a:r>
              <a:rPr lang="ru-RU" dirty="0" err="1">
                <a:latin typeface="Century Gothic" panose="020B0502020202020204" pitchFamily="34" charset="0"/>
              </a:rPr>
              <a:t>Нафтан</a:t>
            </a:r>
            <a:r>
              <a:rPr lang="ru-RU" dirty="0">
                <a:latin typeface="Century Gothic" panose="020B0502020202020204" pitchFamily="34" charset="0"/>
              </a:rPr>
              <a:t>» (г. Новополоцк), завод «</a:t>
            </a:r>
            <a:r>
              <a:rPr lang="ru-RU" dirty="0" err="1">
                <a:latin typeface="Century Gothic" panose="020B0502020202020204" pitchFamily="34" charset="0"/>
              </a:rPr>
              <a:t>Полимир</a:t>
            </a:r>
            <a:r>
              <a:rPr lang="ru-RU" dirty="0">
                <a:latin typeface="Century Gothic" panose="020B0502020202020204" pitchFamily="34" charset="0"/>
              </a:rPr>
              <a:t>» (г. Новополоцк), ОАО «Гродно Азот», г. Гродно и др.)</a:t>
            </a:r>
          </a:p>
        </p:txBody>
      </p:sp>
      <p:pic>
        <p:nvPicPr>
          <p:cNvPr id="10242" name="Рисунок 1" descr="D:\ЧЕРНАЯ\D\Файлы\NIR\Головная организация\Годовой отчет за 2019 год\ЖУРНАЛ Пром. безопасность\Фото НИЧ НИЛ\пппдля журнала\IMG_20180327_1252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02"/>
          <a:stretch/>
        </p:blipFill>
        <p:spPr bwMode="auto">
          <a:xfrm>
            <a:off x="1187624" y="2612195"/>
            <a:ext cx="3168352" cy="369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D:\ЧЕРНАЯ\D\Файлы\NIR\Головная организация\Годовой отчет за 2019 год\ЖУРНАЛ Пром. безопасность\Фото НИЧ НИЛ\20140422_09423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6"/>
          <a:stretch/>
        </p:blipFill>
        <p:spPr bwMode="auto">
          <a:xfrm>
            <a:off x="5004048" y="2614076"/>
            <a:ext cx="2880320" cy="369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7080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дпись 8"/>
          <p:cNvSpPr txBox="1">
            <a:spLocks noChangeArrowheads="1"/>
          </p:cNvSpPr>
          <p:nvPr/>
        </p:nvSpPr>
        <p:spPr bwMode="auto">
          <a:xfrm>
            <a:off x="4644008" y="2276872"/>
            <a:ext cx="3960440" cy="41050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Асинхронный электродвигатель</a:t>
            </a: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взрывозащищенный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 BS187120TEFCWP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FLP-GIII (1Ex d IIB T3 Gb)</a:t>
            </a: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питается от преобразователя частоты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типа АИН-ШИМ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установленного во взрывобезопасной зоне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 диапазоном регулирования скорости 1:4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4046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Century Gothic" panose="020B0502020202020204" pitchFamily="34" charset="0"/>
              </a:rPr>
              <a:t>По результатам проведенных исследований разработаны рекомендации по применению электродвигателей во взрывоопасных зонах, питаемых от преобразователей частоты для ОАО «</a:t>
            </a:r>
            <a:r>
              <a:rPr lang="ru-RU" dirty="0" err="1">
                <a:latin typeface="Century Gothic" panose="020B0502020202020204" pitchFamily="34" charset="0"/>
              </a:rPr>
              <a:t>Нафтан</a:t>
            </a:r>
            <a:r>
              <a:rPr lang="ru-RU" dirty="0">
                <a:latin typeface="Century Gothic" panose="020B0502020202020204" pitchFamily="34" charset="0"/>
              </a:rPr>
              <a:t>» (г. Новополоцк), завод «</a:t>
            </a:r>
            <a:r>
              <a:rPr lang="ru-RU" dirty="0" err="1">
                <a:latin typeface="Century Gothic" panose="020B0502020202020204" pitchFamily="34" charset="0"/>
              </a:rPr>
              <a:t>Полимир</a:t>
            </a:r>
            <a:r>
              <a:rPr lang="ru-RU" dirty="0">
                <a:latin typeface="Century Gothic" panose="020B0502020202020204" pitchFamily="34" charset="0"/>
              </a:rPr>
              <a:t>» (г. Новополоцк), РУП «Производственное объединение «</a:t>
            </a:r>
            <a:r>
              <a:rPr lang="ru-RU" dirty="0" err="1">
                <a:latin typeface="Century Gothic" panose="020B0502020202020204" pitchFamily="34" charset="0"/>
              </a:rPr>
              <a:t>Беларуснефть</a:t>
            </a:r>
            <a:r>
              <a:rPr lang="ru-RU" dirty="0">
                <a:latin typeface="Century Gothic" panose="020B0502020202020204" pitchFamily="34" charset="0"/>
              </a:rPr>
              <a:t>» (г. Речица), Белорусский газоперерабатывающий завод (г. Речица).</a:t>
            </a:r>
          </a:p>
        </p:txBody>
      </p:sp>
      <p:pic>
        <p:nvPicPr>
          <p:cNvPr id="11266" name="Рисунок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3600400" cy="410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626363"/>
              </p:ext>
            </p:extLst>
          </p:nvPr>
        </p:nvGraphicFramePr>
        <p:xfrm>
          <a:off x="4716016" y="4869160"/>
          <a:ext cx="3816424" cy="1368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792088"/>
                <a:gridCol w="1008112"/>
                <a:gridCol w="936104"/>
              </a:tblGrid>
              <a:tr h="4560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 Вт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Гц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 об/мин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 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 кВт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Гц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об/мин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3845 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 кВт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 Гц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об/мин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1494 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887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Century Gothic" panose="020B0502020202020204" pitchFamily="34" charset="0"/>
              </a:rPr>
              <a:t>С целью повышения уровня промышленной безопасности при эксплуатации взрывозащищенного оборудования разработан комплекс программного обеспечения для идентификации оборудования и определения параметров </a:t>
            </a:r>
            <a:r>
              <a:rPr lang="ru-RU" dirty="0" err="1">
                <a:latin typeface="Century Gothic" panose="020B0502020202020204" pitchFamily="34" charset="0"/>
              </a:rPr>
              <a:t>взрывозащиты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3314" name="Рисунок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18" y="2204864"/>
            <a:ext cx="4247233" cy="381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41693"/>
            <a:ext cx="3384376" cy="378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3345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700" dirty="0">
                <a:latin typeface="Century Gothic" panose="020B0502020202020204" pitchFamily="34" charset="0"/>
              </a:rPr>
              <a:t>Результаты научно-исследовательской работы студентов СКБ НИЛ «ВЗЭО»: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sz="1700" dirty="0">
                <a:latin typeface="Century Gothic" panose="020B0502020202020204" pitchFamily="34" charset="0"/>
              </a:rPr>
              <a:t>внедряются в производство в соответствии с заключенными хозяйственными договорами;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sz="1700" dirty="0">
                <a:latin typeface="Century Gothic" panose="020B0502020202020204" pitchFamily="34" charset="0"/>
              </a:rPr>
              <a:t>докладываются на международных студенческих научно-технических конференциях и опубликованы в печати;</a:t>
            </a:r>
          </a:p>
          <a:p>
            <a:pPr marL="342900" lvl="0" indent="-342900" algn="just">
              <a:spcAft>
                <a:spcPts val="0"/>
              </a:spcAft>
              <a:buSzPts val="1400"/>
              <a:buFont typeface="Wingdings" panose="05000000000000000000" pitchFamily="2" charset="2"/>
              <a:buChar char="v"/>
              <a:tabLst>
                <a:tab pos="630555" algn="l"/>
              </a:tabLst>
            </a:pPr>
            <a:r>
              <a:rPr lang="ru-RU" sz="1700" dirty="0">
                <a:latin typeface="Century Gothic" panose="020B0502020202020204" pitchFamily="34" charset="0"/>
              </a:rPr>
              <a:t>используется в учебном процессе на кафедре «Электропривод и автоматизация промышленных установок» при чтении лекций по дисциплинам «Автоматизация типовых технологических установок и комплексов», «Информационно-измерительные системы автомобилей и тракторов», «</a:t>
            </a:r>
            <a:r>
              <a:rPr lang="ru-RU" sz="1700" dirty="0" err="1">
                <a:latin typeface="Century Gothic" panose="020B0502020202020204" pitchFamily="34" charset="0"/>
              </a:rPr>
              <a:t>Патентоведение</a:t>
            </a:r>
            <a:r>
              <a:rPr lang="ru-RU" sz="1700" dirty="0">
                <a:latin typeface="Century Gothic" panose="020B0502020202020204" pitchFamily="34" charset="0"/>
              </a:rPr>
              <a:t> и техника инженерного эксперимента», «Информационные устройства в </a:t>
            </a:r>
            <a:r>
              <a:rPr lang="ru-RU" sz="1700" dirty="0" err="1">
                <a:latin typeface="Century Gothic" panose="020B0502020202020204" pitchFamily="34" charset="0"/>
              </a:rPr>
              <a:t>мехатронике</a:t>
            </a:r>
            <a:r>
              <a:rPr lang="ru-RU" sz="1700" dirty="0">
                <a:latin typeface="Century Gothic" panose="020B0502020202020204" pitchFamily="34" charset="0"/>
              </a:rPr>
              <a:t>», «Планирование эксперимента в электроэнергетике» под руководством доцента Черной Л.Г.; «Введение в электромеханические системы» под руководством  старшего преподавателя </a:t>
            </a:r>
            <a:r>
              <a:rPr lang="ru-RU" sz="1700" dirty="0" err="1">
                <a:latin typeface="Century Gothic" panose="020B0502020202020204" pitchFamily="34" charset="0"/>
              </a:rPr>
              <a:t>Абабурко</a:t>
            </a:r>
            <a:r>
              <a:rPr lang="ru-RU" sz="1700" dirty="0">
                <a:latin typeface="Century Gothic" panose="020B0502020202020204" pitchFamily="34" charset="0"/>
              </a:rPr>
              <a:t> В.Н.; при выполнении курсовых работ, дипломных проектов, выпускных квалификационных работ для студентов специальностей 1-53 01 05 «Автоматизированные электроприводы», 13.03.02 «Электроэнергетика и электротехника», 15.03.06 «</a:t>
            </a:r>
            <a:r>
              <a:rPr lang="ru-RU" sz="1700" dirty="0" err="1">
                <a:latin typeface="Century Gothic" panose="020B0502020202020204" pitchFamily="34" charset="0"/>
              </a:rPr>
              <a:t>Мехатроника</a:t>
            </a:r>
            <a:r>
              <a:rPr lang="ru-RU" sz="1700" dirty="0">
                <a:latin typeface="Century Gothic" panose="020B0502020202020204" pitchFamily="34" charset="0"/>
              </a:rPr>
              <a:t> и робототехника», диссертаций на соискание степени магистра технических наук по специальности 1-43 80 01 «Электроэнергетика и электротехника».</a:t>
            </a:r>
          </a:p>
        </p:txBody>
      </p:sp>
    </p:spTree>
    <p:extLst>
      <p:ext uri="{BB962C8B-B14F-4D97-AF65-F5344CB8AC3E}">
        <p14:creationId xmlns:p14="http://schemas.microsoft.com/office/powerpoint/2010/main" val="126711134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Grp="1" noChangeArrowheads="1"/>
          </p:cNvSpPr>
          <p:nvPr>
            <p:ph idx="1"/>
          </p:nvPr>
        </p:nvSpPr>
        <p:spPr>
          <a:xfrm>
            <a:off x="412351" y="1988840"/>
            <a:ext cx="8319298" cy="3240360"/>
          </a:xfrm>
          <a:noFill/>
          <a:ln/>
        </p:spPr>
        <p:txBody>
          <a:bodyPr>
            <a:normAutofit fontScale="5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endParaRPr lang="en-US" sz="2400" b="1" cap="all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>
                <a:ln w="0"/>
                <a:solidFill>
                  <a:schemeClr val="tx1"/>
                </a:solidFill>
                <a:latin typeface="Century Gothic" pitchFamily="34" charset="0"/>
              </a:rPr>
              <a:t>Научный руководитель </a:t>
            </a:r>
            <a:r>
              <a:rPr lang="ru-RU" sz="3300" b="1" dirty="0">
                <a:ln w="0"/>
                <a:solidFill>
                  <a:schemeClr val="tx1"/>
                </a:solidFill>
                <a:latin typeface="Century Gothic" pitchFamily="34" charset="0"/>
              </a:rPr>
              <a:t>СКБ НИЛ «ВЗЭО»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3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кандидат </a:t>
            </a:r>
            <a:r>
              <a:rPr lang="ru-RU" sz="2900" dirty="0">
                <a:solidFill>
                  <a:schemeClr val="tx1"/>
                </a:solidFill>
                <a:latin typeface="Century Gothic" panose="020B0502020202020204" pitchFamily="34" charset="0"/>
              </a:rPr>
              <a:t>технических наук, доцент, </a:t>
            </a:r>
            <a:endParaRPr lang="ru-RU" sz="2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доцент </a:t>
            </a:r>
            <a:r>
              <a:rPr lang="ru-RU" sz="2900" dirty="0">
                <a:solidFill>
                  <a:schemeClr val="tx1"/>
                </a:solidFill>
                <a:latin typeface="Century Gothic" panose="020B0502020202020204" pitchFamily="34" charset="0"/>
              </a:rPr>
              <a:t>кафедры </a:t>
            </a:r>
            <a:endParaRPr lang="ru-RU" sz="2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</a:t>
            </a:r>
            <a:r>
              <a:rPr lang="ru-RU" sz="2900" dirty="0">
                <a:solidFill>
                  <a:schemeClr val="tx1"/>
                </a:solidFill>
                <a:latin typeface="Century Gothic" panose="020B0502020202020204" pitchFamily="34" charset="0"/>
              </a:rPr>
              <a:t>Электропривод и автоматизация промышленных установок» </a:t>
            </a:r>
            <a:endParaRPr lang="ru-RU" sz="29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900" b="1" cap="all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itchFamily="34" charset="0"/>
              </a:rPr>
              <a:t>Черная </a:t>
            </a:r>
            <a:r>
              <a:rPr lang="ru-RU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itchFamily="34" charset="0"/>
              </a:rPr>
              <a:t>Лариса </a:t>
            </a:r>
            <a:r>
              <a:rPr lang="ru-RU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itchFamily="34" charset="0"/>
              </a:rPr>
              <a:t>Геннадьевна</a:t>
            </a:r>
            <a:endParaRPr lang="ru-RU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ru-RU" sz="2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itchFamily="34" charset="0"/>
            </a:endParaRPr>
          </a:p>
          <a:p>
            <a:pPr marL="34290" indent="0" algn="ctr">
              <a:buNone/>
            </a:pP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Тел/факс: +375 222 25-03-03,</a:t>
            </a:r>
          </a:p>
          <a:p>
            <a:pPr marL="34290" indent="0" algn="ctr">
              <a:buNone/>
            </a:pP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Тел. моб.: +375 297 42-86-42</a:t>
            </a:r>
          </a:p>
          <a:p>
            <a:pPr marL="34290" indent="0" algn="ctr">
              <a:buNone/>
            </a:pP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E-</a:t>
            </a:r>
            <a:r>
              <a:rPr lang="ru-RU" sz="2900" dirty="0" err="1">
                <a:ln w="0"/>
                <a:solidFill>
                  <a:schemeClr val="tx1"/>
                </a:solidFill>
                <a:latin typeface="Century Gothic" pitchFamily="34" charset="0"/>
              </a:rPr>
              <a:t>mail</a:t>
            </a: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: </a:t>
            </a: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nil_vzeo@km.ru</a:t>
            </a: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sz="2900" dirty="0" err="1" smtClean="0">
                <a:ln w="0"/>
                <a:solidFill>
                  <a:schemeClr val="tx1"/>
                </a:solidFill>
                <a:latin typeface="Century Gothic" pitchFamily="34" charset="0"/>
              </a:rPr>
              <a:t>nil_vzeo</a:t>
            </a:r>
            <a:r>
              <a:rPr lang="ru-RU" sz="2900" dirty="0" smtClean="0">
                <a:ln w="0"/>
                <a:solidFill>
                  <a:schemeClr val="tx1"/>
                </a:solidFill>
                <a:latin typeface="Century Gothic" pitchFamily="34" charset="0"/>
              </a:rPr>
              <a:t>@</a:t>
            </a:r>
            <a:r>
              <a:rPr lang="en-US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tut</a:t>
            </a:r>
            <a:r>
              <a:rPr lang="ru-RU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.</a:t>
            </a:r>
            <a:r>
              <a:rPr lang="en-US" sz="2900" dirty="0">
                <a:ln w="0"/>
                <a:solidFill>
                  <a:schemeClr val="tx1"/>
                </a:solidFill>
                <a:latin typeface="Century Gothic" pitchFamily="34" charset="0"/>
              </a:rPr>
              <a:t>by</a:t>
            </a:r>
            <a:endParaRPr lang="ru-RU" sz="2900" dirty="0">
              <a:ln w="0"/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None/>
            </a:pPr>
            <a:endParaRPr lang="ru-RU" sz="2400" b="1" cap="all" dirty="0" smtClean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5244" y="1249596"/>
            <a:ext cx="5333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КОНТАКТНАЯ ИНФОРМАЦИЯ: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Бази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518</TotalTime>
  <Words>172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Corbel</vt:lpstr>
      <vt:lpstr>Times New Roman</vt:lpstr>
      <vt:lpstr>Wingdings</vt:lpstr>
      <vt:lpstr>Базис</vt:lpstr>
      <vt:lpstr>СТУДЕНЧЕСКОЕ КОНСТРУКТОРСКОЕ БЮРО НАУЧНО-ИССЛЕДОВАТЕЛЬСКОЙ ЛАБОРАТОРИИ   «ВЗРЫВОЗАЩИЩЕННОЕ  ЭЛЕКТРООБОРУДОВАНИЕ»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BRU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K332-PR</dc:creator>
  <cp:keywords/>
  <dc:description/>
  <cp:lastModifiedBy>Любовь Климова</cp:lastModifiedBy>
  <cp:revision>44</cp:revision>
  <dcterms:created xsi:type="dcterms:W3CDTF">2011-07-29T08:31:04Z</dcterms:created>
  <dcterms:modified xsi:type="dcterms:W3CDTF">2021-07-07T08:17:55Z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TC010721171049</vt:lpwstr>
  </property>
</Properties>
</file>