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69" r:id="rId4"/>
    <p:sldId id="268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106" d="100"/>
          <a:sy n="106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D33DA04-6E21-4F5C-ACDA-9412DA4645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7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9809E5-E004-465B-A30B-FA7C3B9342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35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E7D8-1C24-4379-B0F9-4866CFBF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A330-1B9C-479E-A7C6-0498FF4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6659-E662-4D5C-9DF2-D5C8428AB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1914-09EE-4F2B-8E95-D9762AE3E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B66-B026-459D-9FB2-A749EE4B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ECCC-7EBA-4491-80B5-9CF40DF6C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BF71-8402-419E-8033-2D16F62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21C0-1957-45D9-A552-A0AAAA214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AAF4-E5AE-4AD5-A127-9A4D80190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7F55-EDE2-4C13-B5A6-7AA1EB7FF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CD1908-EBF5-449B-AD18-E86CD79D45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BF147D-DDA6-4F1C-B7CC-0C25589E25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5000"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005" y="256490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СТУДЕНЧЕСКОЕ КОНСТРУКТОРСКОЕ БЮРО ВОЛОКОННОЙ ОПТИКИ</a:t>
            </a:r>
            <a:endParaRPr lang="ru-RU" sz="40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709" y="1196752"/>
            <a:ext cx="7854696" cy="79949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Белорусско-Российский университет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722593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ВНЕДРЕНИЯ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 descr="Внедрение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4276" r="1960" b="7367"/>
          <a:stretch/>
        </p:blipFill>
        <p:spPr bwMode="auto">
          <a:xfrm>
            <a:off x="688213" y="1340768"/>
            <a:ext cx="3739771" cy="5040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Внедрение-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b="6500"/>
          <a:stretch/>
        </p:blipFill>
        <p:spPr bwMode="auto">
          <a:xfrm>
            <a:off x="4921665" y="1340768"/>
            <a:ext cx="3610775" cy="5040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70044"/>
      </p:ext>
    </p:extLst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722593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ВНЕДРЕНИЯ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098" name="Picture 2" descr="Внедрение-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42745"/>
            <a:ext cx="3888432" cy="53574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Внедрение-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9" y="1245813"/>
            <a:ext cx="3888432" cy="53513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59091"/>
      </p:ext>
    </p:extLst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be-BY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Ежегодно, из общего количества </a:t>
            </a:r>
            <a:r>
              <a:rPr lang="be-BY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студентов, </a:t>
            </a:r>
            <a:r>
              <a:rPr lang="be-BY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работающих в СКБ, </a:t>
            </a:r>
            <a:r>
              <a:rPr lang="be-BY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2-3 студентов </a:t>
            </a:r>
            <a:r>
              <a:rPr lang="be-BY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участвуют в работах по хозяйственным </a:t>
            </a:r>
            <a:r>
              <a:rPr lang="be-BY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договорам.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Разработки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лаборатории  были представлены на более чем 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20-ти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международных и республиканских форумах и выставках, среди которых: </a:t>
            </a:r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MILEX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-2009,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БЕЛОРУССКИЙ ПРОМЫШЛЕННЫЙ ФОРУМ; </a:t>
            </a:r>
            <a:r>
              <a:rPr lang="ru-RU" sz="1600" dirty="0" err="1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Энерго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 и 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ресурсосбережение,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Белорусско-Латвийская кооперационная 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биржа, 14-я Международная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специализированная выставка «Энергетика, Экология, Энергосбережение, </a:t>
            </a:r>
            <a:r>
              <a:rPr lang="ru-RU" sz="1600" dirty="0" err="1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Электро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», Форум программ союзного государства и 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др.</a:t>
            </a: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Результаты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научно-технической деятельности  лаборатории СКБ используются 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на </a:t>
            </a:r>
            <a:r>
              <a:rPr lang="be-BY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ОДО </a:t>
            </a:r>
            <a:r>
              <a:rPr lang="be-BY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«ГИДРОТЕХСЕРВИС»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а также внедрены в учебный процесс на кафедрах «ФМК» и «Строительные, подъемно-, транспортные машины и оборудование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».</a:t>
            </a: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Лаборатория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СКБ развивает научно-техническое сотрудничество с </a:t>
            </a:r>
            <a:r>
              <a:rPr lang="ru-RU" sz="16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Северо-западным государственным заочным техническим университетом, 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Россия, </a:t>
            </a:r>
            <a:r>
              <a:rPr lang="ru-RU" sz="1600" dirty="0" err="1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г.Санкт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-Петербург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. (совместные публикации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), </a:t>
            </a:r>
            <a:r>
              <a:rPr lang="ru-RU" sz="16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Уральским государственным университетом </a:t>
            </a:r>
            <a:r>
              <a:rPr lang="ru-RU" sz="1600" b="1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путей </a:t>
            </a:r>
            <a:r>
              <a:rPr lang="ru-RU" sz="16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сообщения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Россия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ru-RU" sz="1600" dirty="0" err="1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г.Екатеринбург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(совместные 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публикации), </a:t>
            </a:r>
            <a:r>
              <a:rPr lang="ru-RU" sz="16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ЗАО </a:t>
            </a:r>
            <a:r>
              <a:rPr lang="ru-RU" sz="1600" b="1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НПУ «Молния</a:t>
            </a:r>
            <a:r>
              <a:rPr lang="ru-RU" sz="16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»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Россия, </a:t>
            </a:r>
            <a:r>
              <a:rPr lang="ru-RU" sz="1600" dirty="0" err="1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г.Москва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(совместные 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публикации), </a:t>
            </a:r>
            <a:r>
              <a:rPr lang="ru-RU" sz="16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ИТМ </a:t>
            </a:r>
            <a:r>
              <a:rPr lang="ru-RU" sz="1600" b="1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НАН </a:t>
            </a:r>
            <a:r>
              <a:rPr lang="ru-RU" sz="16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Республики Беларусь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(патентование, совместные публикации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), </a:t>
            </a:r>
            <a:r>
              <a:rPr lang="ru-RU" sz="16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УП </a:t>
            </a:r>
            <a:r>
              <a:rPr lang="ru-RU" sz="1600" b="1" dirty="0" err="1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БелгазПромДиагностика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ru-RU" sz="1600" dirty="0" err="1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г.Минск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(совместные публикации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разработка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нового оборудования).</a:t>
            </a:r>
            <a:endParaRPr lang="ru-RU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1715"/>
      </p:ext>
    </p:extLst>
  </p:cSld>
  <p:clrMapOvr>
    <a:masterClrMapping/>
  </p:clrMapOvr>
  <p:transition advClick="0" advTm="25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2351" y="2132856"/>
            <a:ext cx="8319298" cy="3384376"/>
          </a:xfrm>
          <a:noFill/>
          <a:ln/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Europe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Заведующий </a:t>
            </a:r>
            <a:r>
              <a:rPr lang="ru-RU" sz="2400" dirty="0"/>
              <a:t>лабораторией СКБ </a:t>
            </a:r>
            <a:endParaRPr lang="ru-RU" sz="2400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старший </a:t>
            </a:r>
            <a:r>
              <a:rPr lang="ru-RU" sz="2400" dirty="0"/>
              <a:t>научный сотрудник </a:t>
            </a:r>
            <a:endParaRPr lang="ru-RU" sz="2400" dirty="0" smtClean="0"/>
          </a:p>
          <a:p>
            <a:pPr algn="ctr">
              <a:lnSpc>
                <a:spcPct val="80000"/>
              </a:lnSpc>
              <a:buNone/>
            </a:pP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Марков Алексей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петрович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be-BY" sz="21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Тел. </a:t>
            </a:r>
            <a:r>
              <a:rPr lang="be-BY" sz="21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моб.: +375 29 </a:t>
            </a:r>
            <a:r>
              <a:rPr lang="be-BY" sz="21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6346469</a:t>
            </a:r>
          </a:p>
          <a:p>
            <a:pPr algn="ctr">
              <a:lnSpc>
                <a:spcPct val="80000"/>
              </a:lnSpc>
              <a:buNone/>
            </a:pPr>
            <a:endParaRPr lang="ru-RU" sz="21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E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-</a:t>
            </a:r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mail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: </a:t>
            </a:r>
            <a:r>
              <a:rPr lang="en-US" sz="2000" b="1" u="sng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alexm7788@yandex.ru</a:t>
            </a:r>
            <a:endParaRPr lang="ru-RU" sz="2000" b="1" u="sng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2000" b="1" u="sng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400" dirty="0"/>
              <a:t>С вопросами и предложениями </a:t>
            </a:r>
            <a:endParaRPr lang="ru-RU" sz="2400" dirty="0"/>
          </a:p>
          <a:p>
            <a:pPr algn="ctr">
              <a:lnSpc>
                <a:spcPct val="80000"/>
              </a:lnSpc>
              <a:buNone/>
            </a:pPr>
            <a:r>
              <a:rPr lang="ru-RU" sz="2400" dirty="0"/>
              <a:t>просьба </a:t>
            </a:r>
            <a:r>
              <a:rPr lang="ru-RU" sz="2400" dirty="0"/>
              <a:t>обращаться по электронной почте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4889" y="1196752"/>
            <a:ext cx="5333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КОНТАКТНАЯ ИНФОРМАЦИЯ: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4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4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4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4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4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4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4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4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4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4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Студенческое конструкторское бюро </a:t>
            </a:r>
            <a:r>
              <a:rPr lang="ru-RU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волоконной 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оптики было создана в 1996 году с целью активного привлечения студентов к научно-техническим разработкам и научным исследованиям. За это время к участию в научных исследованиях и разработках было привлечено более 170-ти представителей студенчества. </a:t>
            </a:r>
            <a:endParaRPr lang="ru-RU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студентов непосредственно в практических разработках, поиске технических решений при реализации научных идей, проведение ими сбора информации и анализа существующей ситуации по различным научным направлениям способствуют серьезному повышению уровня подготовки специалистов как в теоретическом, так и в практическим плане.  </a:t>
            </a:r>
            <a:endParaRPr lang="ru-RU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Студенты, занимающиеся научными работами в СКБ, привлекаются начиная со второго курса, сначала для проведения сбора и анализа информации, теоретического изучения проблем, а затем по мере накопления опыта – к практическому решению задач науки и </a:t>
            </a:r>
            <a:r>
              <a:rPr lang="ru-RU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Century Gothic" panose="020B0502020202020204" pitchFamily="34" charset="0"/>
              </a:rPr>
              <a:t>СКБ </a:t>
            </a:r>
            <a:r>
              <a:rPr lang="ru-RU" dirty="0">
                <a:latin typeface="Century Gothic" panose="020B0502020202020204" pitchFamily="34" charset="0"/>
              </a:rPr>
              <a:t>были созданы действующие макеты и приборы для визуального контроля труднодоступных мест и для контроля прозрачности жидких сред. </a:t>
            </a:r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>
                <a:latin typeface="Century Gothic" panose="020B0502020202020204" pitchFamily="34" charset="0"/>
              </a:rPr>
              <a:t>настоящее время образцы и макеты приборов находятся в стадии доработки с целью улучшения технических характеристик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64905"/>
      </p:ext>
    </p:extLst>
  </p:cSld>
  <p:clrMapOvr>
    <a:masterClrMapping/>
  </p:clrMapOvr>
  <p:transition advClick="0" advTm="25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831" y="838334"/>
            <a:ext cx="7428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НАУЧНАЯ ДЕЯТЕЛЬНОСТЬ И РАЗРАБОТКИ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6341" y="2326956"/>
            <a:ext cx="5274521" cy="381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ВОЛОКОННО-ОПТИЧЕСКИЕ ТУРБИДИМЕТРЫ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4760"/>
          <a:stretch/>
        </p:blipFill>
        <p:spPr bwMode="auto">
          <a:xfrm>
            <a:off x="395536" y="2852936"/>
            <a:ext cx="2344961" cy="3673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66" y="2852936"/>
            <a:ext cx="2561072" cy="3673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24140"/>
            <a:ext cx="842493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kern="700" spc="-60" dirty="0">
                <a:latin typeface="Century Gothic" panose="020B0502020202020204" pitchFamily="34" charset="0"/>
                <a:ea typeface="Times New Roman" panose="02020603050405020304" pitchFamily="18" charset="0"/>
              </a:rPr>
              <a:t>Лаборатория СКБ занимается научными исследованиями в области </a:t>
            </a:r>
            <a:r>
              <a:rPr lang="ru-RU" kern="700" spc="-6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турбидиметрии</a:t>
            </a:r>
            <a:r>
              <a:rPr lang="ru-RU" kern="700" spc="-60" dirty="0">
                <a:latin typeface="Century Gothic" panose="020B0502020202020204" pitchFamily="34" charset="0"/>
                <a:ea typeface="Times New Roman" panose="02020603050405020304" pitchFamily="18" charset="0"/>
              </a:rPr>
              <a:t> и визуальных методов </a:t>
            </a:r>
            <a:r>
              <a:rPr lang="ru-RU" kern="700" spc="-6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НК, </a:t>
            </a:r>
            <a:r>
              <a:rPr lang="ru-RU" kern="700" spc="-60" dirty="0">
                <a:latin typeface="Century Gothic" panose="020B0502020202020204" pitchFamily="34" charset="0"/>
                <a:ea typeface="Times New Roman" panose="02020603050405020304" pitchFamily="18" charset="0"/>
              </a:rPr>
              <a:t>в частности </a:t>
            </a:r>
            <a:r>
              <a:rPr lang="ru-RU" kern="700" spc="-60" dirty="0" smtClean="0">
                <a:latin typeface="Century Gothic" panose="020B0502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 </a:t>
            </a:r>
            <a:r>
              <a:rPr lang="ru-RU" kern="700" spc="-6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разработки </a:t>
            </a:r>
            <a:r>
              <a:rPr lang="ru-RU" kern="700" spc="-6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видеоскопов</a:t>
            </a:r>
            <a:r>
              <a:rPr lang="ru-RU" kern="700" spc="-60" dirty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ru-RU" kern="700" spc="-6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63" y="2852936"/>
            <a:ext cx="2578976" cy="3673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28794"/>
      </p:ext>
    </p:extLst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4572000" cy="3824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7" y="2060847"/>
            <a:ext cx="5300986" cy="3496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51030"/>
            <a:ext cx="2880320" cy="35064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175213"/>
            <a:ext cx="4163640" cy="381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ДОСМОТРОВОЕ ОБОРУДОВАНИЕ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74743"/>
      </p:ext>
    </p:extLst>
  </p:cSld>
  <p:clrMapOvr>
    <a:masterClrMapping/>
  </p:clrMapOvr>
  <p:transition advClick="0" advTm="2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" b="10080"/>
          <a:stretch/>
        </p:blipFill>
        <p:spPr bwMode="auto">
          <a:xfrm>
            <a:off x="4701188" y="4160158"/>
            <a:ext cx="3768810" cy="23508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"/>
          <a:stretch/>
        </p:blipFill>
        <p:spPr bwMode="auto">
          <a:xfrm>
            <a:off x="755576" y="1516503"/>
            <a:ext cx="3456385" cy="24464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6259" y="796110"/>
            <a:ext cx="780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УЧАСТИЕ В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МЕЖДУНАРОДНЫХ ВЫСТАВКАХ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70" y="1516503"/>
            <a:ext cx="1770828" cy="24342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486734"/>
            <a:ext cx="1777789" cy="25140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83" y="4160158"/>
            <a:ext cx="1675578" cy="23508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60157"/>
            <a:ext cx="1668581" cy="23508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4353411"/>
      </p:ext>
    </p:extLst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6283" y="928670"/>
            <a:ext cx="4169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ПУБЛИКАЦИИ (КНИГИ)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240360" cy="44064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91" y="1772816"/>
            <a:ext cx="3180301" cy="44064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093024"/>
      </p:ext>
    </p:extLst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6283" y="928670"/>
            <a:ext cx="4169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ПУБЛИКАЦИИ (КНИГИ)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94858"/>
            <a:ext cx="3193156" cy="439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87" y="1700807"/>
            <a:ext cx="3145897" cy="43893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528843"/>
      </p:ext>
    </p:extLst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7" y="1556792"/>
            <a:ext cx="3558081" cy="48965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49375" y="836712"/>
            <a:ext cx="1723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ПАТЕНТЫ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63" y="1556792"/>
            <a:ext cx="3542661" cy="48965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316198"/>
      </p:ext>
    </p:extLst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9375" y="836712"/>
            <a:ext cx="1723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ПАТЕНТЫ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456384" cy="47815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528392" cy="47836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086266"/>
      </p:ext>
    </p:extLst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253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Constantia</vt:lpstr>
      <vt:lpstr>Europe</vt:lpstr>
      <vt:lpstr>Symbol</vt:lpstr>
      <vt:lpstr>Times New Roman</vt:lpstr>
      <vt:lpstr>Verdana</vt:lpstr>
      <vt:lpstr>Wingdings 2</vt:lpstr>
      <vt:lpstr>Поток</vt:lpstr>
      <vt:lpstr>СТУДЕНЧЕСКОЕ КОНСТРУКТОРСКОЕ БЮРО ВОЛОКОННОЙ ОПТИКИ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BRU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K332-PR</dc:creator>
  <cp:keywords/>
  <dc:description/>
  <cp:lastModifiedBy>Любовь Климова</cp:lastModifiedBy>
  <cp:revision>43</cp:revision>
  <dcterms:created xsi:type="dcterms:W3CDTF">2011-07-29T08:31:04Z</dcterms:created>
  <dcterms:modified xsi:type="dcterms:W3CDTF">2021-07-08T11:14:35Z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TC010721171049</vt:lpwstr>
  </property>
</Properties>
</file>